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
  </p:notesMasterIdLst>
  <p:sldIdLst>
    <p:sldId id="256" r:id="rId2"/>
  </p:sldIdLst>
  <p:sldSz cx="40233600" cy="31089600"/>
  <p:notesSz cx="6858000" cy="9144000"/>
  <p:defaultTextStyle>
    <a:defPPr>
      <a:defRPr lang="en-US"/>
    </a:defPPr>
    <a:lvl1pPr marL="0" algn="l" defTabSz="3423285" rtl="0" eaLnBrk="1" latinLnBrk="0" hangingPunct="1">
      <a:defRPr sz="6740" kern="1200">
        <a:solidFill>
          <a:schemeClr val="tx1"/>
        </a:solidFill>
        <a:latin typeface="+mn-lt"/>
        <a:ea typeface="+mn-ea"/>
        <a:cs typeface="+mn-cs"/>
      </a:defRPr>
    </a:lvl1pPr>
    <a:lvl2pPr marL="1711960" algn="l" defTabSz="3423285" rtl="0" eaLnBrk="1" latinLnBrk="0" hangingPunct="1">
      <a:defRPr sz="6740" kern="1200">
        <a:solidFill>
          <a:schemeClr val="tx1"/>
        </a:solidFill>
        <a:latin typeface="+mn-lt"/>
        <a:ea typeface="+mn-ea"/>
        <a:cs typeface="+mn-cs"/>
      </a:defRPr>
    </a:lvl2pPr>
    <a:lvl3pPr marL="3423285" algn="l" defTabSz="3423285" rtl="0" eaLnBrk="1" latinLnBrk="0" hangingPunct="1">
      <a:defRPr sz="6740" kern="1200">
        <a:solidFill>
          <a:schemeClr val="tx1"/>
        </a:solidFill>
        <a:latin typeface="+mn-lt"/>
        <a:ea typeface="+mn-ea"/>
        <a:cs typeface="+mn-cs"/>
      </a:defRPr>
    </a:lvl3pPr>
    <a:lvl4pPr marL="5135245" algn="l" defTabSz="3423285" rtl="0" eaLnBrk="1" latinLnBrk="0" hangingPunct="1">
      <a:defRPr sz="6740" kern="1200">
        <a:solidFill>
          <a:schemeClr val="tx1"/>
        </a:solidFill>
        <a:latin typeface="+mn-lt"/>
        <a:ea typeface="+mn-ea"/>
        <a:cs typeface="+mn-cs"/>
      </a:defRPr>
    </a:lvl4pPr>
    <a:lvl5pPr marL="6847205" algn="l" defTabSz="3423285" rtl="0" eaLnBrk="1" latinLnBrk="0" hangingPunct="1">
      <a:defRPr sz="6740" kern="1200">
        <a:solidFill>
          <a:schemeClr val="tx1"/>
        </a:solidFill>
        <a:latin typeface="+mn-lt"/>
        <a:ea typeface="+mn-ea"/>
        <a:cs typeface="+mn-cs"/>
      </a:defRPr>
    </a:lvl5pPr>
    <a:lvl6pPr marL="8558530" algn="l" defTabSz="3423285" rtl="0" eaLnBrk="1" latinLnBrk="0" hangingPunct="1">
      <a:defRPr sz="6740" kern="1200">
        <a:solidFill>
          <a:schemeClr val="tx1"/>
        </a:solidFill>
        <a:latin typeface="+mn-lt"/>
        <a:ea typeface="+mn-ea"/>
        <a:cs typeface="+mn-cs"/>
      </a:defRPr>
    </a:lvl6pPr>
    <a:lvl7pPr marL="10270490" algn="l" defTabSz="3423285" rtl="0" eaLnBrk="1" latinLnBrk="0" hangingPunct="1">
      <a:defRPr sz="6740" kern="1200">
        <a:solidFill>
          <a:schemeClr val="tx1"/>
        </a:solidFill>
        <a:latin typeface="+mn-lt"/>
        <a:ea typeface="+mn-ea"/>
        <a:cs typeface="+mn-cs"/>
      </a:defRPr>
    </a:lvl7pPr>
    <a:lvl8pPr marL="11982450" algn="l" defTabSz="3423285" rtl="0" eaLnBrk="1" latinLnBrk="0" hangingPunct="1">
      <a:defRPr sz="6740" kern="1200">
        <a:solidFill>
          <a:schemeClr val="tx1"/>
        </a:solidFill>
        <a:latin typeface="+mn-lt"/>
        <a:ea typeface="+mn-ea"/>
        <a:cs typeface="+mn-cs"/>
      </a:defRPr>
    </a:lvl8pPr>
    <a:lvl9pPr marL="13693775" algn="l" defTabSz="3423285" rtl="0" eaLnBrk="1" latinLnBrk="0" hangingPunct="1">
      <a:defRPr sz="67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E20"/>
    <a:srgbClr val="083566"/>
    <a:srgbClr val="00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59"/>
    <p:restoredTop sz="94658"/>
  </p:normalViewPr>
  <p:slideViewPr>
    <p:cSldViewPr snapToGrid="0" snapToObjects="1">
      <p:cViewPr varScale="1">
        <p:scale>
          <a:sx n="27" d="100"/>
          <a:sy n="27" d="100"/>
        </p:scale>
        <p:origin x="187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2021/12/1</a:t>
            </a:fld>
            <a:endParaRPr lang="zh-CN" altLang="en-US"/>
          </a:p>
        </p:txBody>
      </p:sp>
      <p:sp>
        <p:nvSpPr>
          <p:cNvPr id="4" name="幻灯片图像占位符 3"/>
          <p:cNvSpPr>
            <a:spLocks noGrp="1" noRot="1" noChangeAspect="1"/>
          </p:cNvSpPr>
          <p:nvPr>
            <p:ph type="sldImg" idx="2"/>
          </p:nvPr>
        </p:nvSpPr>
        <p:spPr>
          <a:xfrm>
            <a:off x="1432112" y="1143000"/>
            <a:ext cx="3993776"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431925" y="1143000"/>
            <a:ext cx="399415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088045"/>
            <a:ext cx="34198560" cy="10823787"/>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6329239"/>
            <a:ext cx="30175200" cy="750612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655233"/>
            <a:ext cx="8675370" cy="263469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655233"/>
            <a:ext cx="25523190" cy="26346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7750819"/>
            <a:ext cx="34701480" cy="1293240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0805572"/>
            <a:ext cx="34701480" cy="680084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E677B0-419F-3346-AEA6-E537A8118DFA}" type="datetimeFigureOut">
              <a:rPr lang="en-US" smtClean="0"/>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E677B0-419F-3346-AEA6-E537A8118DFA}" type="datetimeFigureOut">
              <a:rPr lang="en-US" smtClean="0"/>
              <a:t>12/1/21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655240"/>
            <a:ext cx="34701480" cy="60092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7621272"/>
            <a:ext cx="17020696"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1356340"/>
            <a:ext cx="17020696"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7621272"/>
            <a:ext cx="17104520"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1356340"/>
            <a:ext cx="17104520"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E677B0-419F-3346-AEA6-E537A8118DFA}" type="datetimeFigureOut">
              <a:rPr lang="en-US" smtClean="0"/>
              <a:t>12/1/21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24A69-0C1F-A24F-A5DA-82687E67AB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E677B0-419F-3346-AEA6-E537A8118DFA}" type="datetimeFigureOut">
              <a:rPr lang="en-US" smtClean="0"/>
              <a:t>12/1/21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24A69-0C1F-A24F-A5DA-82687E67AB2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77B0-419F-3346-AEA6-E537A8118DFA}" type="datetimeFigureOut">
              <a:rPr lang="en-US" smtClean="0"/>
              <a:t>12/1/21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24A69-0C1F-A24F-A5DA-82687E67AB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476333"/>
            <a:ext cx="20368260" cy="220937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12/1/21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476333"/>
            <a:ext cx="20368260" cy="220937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12/1/21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655240"/>
            <a:ext cx="34701480" cy="60092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276166"/>
            <a:ext cx="34701480" cy="197260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28815460"/>
            <a:ext cx="9052560" cy="1655233"/>
          </a:xfrm>
          <a:prstGeom prst="rect">
            <a:avLst/>
          </a:prstGeom>
        </p:spPr>
        <p:txBody>
          <a:bodyPr vert="horz" lIns="91440" tIns="45720" rIns="91440" bIns="45720" rtlCol="0" anchor="ctr"/>
          <a:lstStyle>
            <a:lvl1pPr algn="l">
              <a:defRPr sz="5280">
                <a:solidFill>
                  <a:schemeClr val="tx1">
                    <a:tint val="75000"/>
                  </a:schemeClr>
                </a:solidFill>
              </a:defRPr>
            </a:lvl1pPr>
          </a:lstStyle>
          <a:p>
            <a:fld id="{37E677B0-419F-3346-AEA6-E537A8118DFA}" type="datetimeFigureOut">
              <a:rPr lang="en-US" smtClean="0"/>
              <a:t>12/1/21</a:t>
            </a:fld>
            <a:endParaRPr lang="en-US"/>
          </a:p>
        </p:txBody>
      </p:sp>
      <p:sp>
        <p:nvSpPr>
          <p:cNvPr id="5" name="Footer Placeholder 4"/>
          <p:cNvSpPr>
            <a:spLocks noGrp="1"/>
          </p:cNvSpPr>
          <p:nvPr>
            <p:ph type="ftr" sz="quarter" idx="3"/>
          </p:nvPr>
        </p:nvSpPr>
        <p:spPr>
          <a:xfrm>
            <a:off x="13327380" y="28815460"/>
            <a:ext cx="13578840" cy="16552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28815460"/>
            <a:ext cx="9052560" cy="1655233"/>
          </a:xfrm>
          <a:prstGeom prst="rect">
            <a:avLst/>
          </a:prstGeom>
        </p:spPr>
        <p:txBody>
          <a:bodyPr vert="horz" lIns="91440" tIns="45720" rIns="91440" bIns="45720" rtlCol="0" anchor="ctr"/>
          <a:lstStyle>
            <a:lvl1pPr algn="r">
              <a:defRPr sz="5280">
                <a:solidFill>
                  <a:schemeClr val="tx1">
                    <a:tint val="75000"/>
                  </a:schemeClr>
                </a:solidFill>
              </a:defRPr>
            </a:lvl1pPr>
          </a:lstStyle>
          <a:p>
            <a:fld id="{5E424A69-0C1F-A24F-A5DA-82687E67AB2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 name="Rectangle 18"/>
          <p:cNvSpPr/>
          <p:nvPr/>
        </p:nvSpPr>
        <p:spPr>
          <a:xfrm>
            <a:off x="0" y="0"/>
            <a:ext cx="40233600" cy="6181344"/>
          </a:xfrm>
          <a:prstGeom prst="rect">
            <a:avLst/>
          </a:prstGeom>
          <a:solidFill>
            <a:srgbClr val="08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34035" y="390090"/>
            <a:ext cx="33432496" cy="2399665"/>
          </a:xfrm>
          <a:prstGeom prst="rect">
            <a:avLst/>
          </a:prstGeom>
          <a:noFill/>
        </p:spPr>
        <p:txBody>
          <a:bodyPr wrap="square" rtlCol="0">
            <a:spAutoFit/>
          </a:bodyPr>
          <a:lstStyle/>
          <a:p>
            <a:r>
              <a:rPr lang="en-US" sz="15000" b="1" dirty="0">
                <a:solidFill>
                  <a:schemeClr val="bg1"/>
                </a:solidFill>
                <a:latin typeface="Arial" panose="020B0604020202020204" pitchFamily="34" charset="0"/>
                <a:ea typeface="Oswald"/>
                <a:cs typeface="Arial" panose="020B0604020202020204" pitchFamily="34" charset="0"/>
                <a:sym typeface="Oswald"/>
              </a:rPr>
              <a:t>TEAM CWC PCC</a:t>
            </a:r>
          </a:p>
        </p:txBody>
      </p:sp>
      <p:sp>
        <p:nvSpPr>
          <p:cNvPr id="33" name="Shape 68"/>
          <p:cNvSpPr txBox="1"/>
          <p:nvPr/>
        </p:nvSpPr>
        <p:spPr>
          <a:xfrm>
            <a:off x="10547093" y="15544800"/>
            <a:ext cx="14094968" cy="14469743"/>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200" dirty="0">
                <a:latin typeface="Arial" panose="020B0604020202020204" pitchFamily="34" charset="0"/>
                <a:ea typeface="Oswald"/>
                <a:cs typeface="Arial" panose="020B0604020202020204" pitchFamily="34" charset="0"/>
                <a:sym typeface="Oswald"/>
              </a:rPr>
              <a:t> </a:t>
            </a:r>
            <a:endParaRPr sz="2200" dirty="0">
              <a:latin typeface="Arial" panose="020B0604020202020204" pitchFamily="34" charset="0"/>
              <a:ea typeface="Oswald"/>
              <a:cs typeface="Arial" panose="020B0604020202020204" pitchFamily="34" charset="0"/>
              <a:sym typeface="Oswald"/>
            </a:endParaRPr>
          </a:p>
        </p:txBody>
      </p:sp>
      <p:sp>
        <p:nvSpPr>
          <p:cNvPr id="9" name="TextBox 8"/>
          <p:cNvSpPr txBox="1"/>
          <p:nvPr/>
        </p:nvSpPr>
        <p:spPr>
          <a:xfrm>
            <a:off x="6434035" y="3928355"/>
            <a:ext cx="33432496" cy="923330"/>
          </a:xfrm>
          <a:prstGeom prst="rect">
            <a:avLst/>
          </a:prstGeom>
          <a:noFill/>
        </p:spPr>
        <p:txBody>
          <a:bodyPr wrap="square" rtlCol="0">
            <a:spAutoFit/>
          </a:bodyPr>
          <a:lstStyle/>
          <a:p>
            <a:r>
              <a:rPr lang="en-US" sz="5400" dirty="0">
                <a:solidFill>
                  <a:srgbClr val="FBCE20"/>
                </a:solidFill>
                <a:latin typeface="Arial" panose="020B0604020202020204" pitchFamily="34" charset="0"/>
                <a:cs typeface="Arial" panose="020B0604020202020204" pitchFamily="34" charset="0"/>
              </a:rPr>
              <a:t>College of Engineering, Informatics, and Applied Sciences, Northern Arizona University, Flagstaff, AZ 86011</a:t>
            </a:r>
            <a:endParaRPr lang="en-US" sz="5400" dirty="0">
              <a:solidFill>
                <a:srgbClr val="FBCE20"/>
              </a:solidFill>
              <a:latin typeface="Oswald"/>
              <a:ea typeface="Oswald"/>
              <a:cs typeface="Oswald"/>
              <a:sym typeface="Oswald"/>
            </a:endParaRPr>
          </a:p>
        </p:txBody>
      </p:sp>
      <p:sp>
        <p:nvSpPr>
          <p:cNvPr id="10" name="TextBox 9"/>
          <p:cNvSpPr txBox="1"/>
          <p:nvPr/>
        </p:nvSpPr>
        <p:spPr>
          <a:xfrm>
            <a:off x="6434035" y="2884720"/>
            <a:ext cx="33432496" cy="922020"/>
          </a:xfrm>
          <a:prstGeom prst="rect">
            <a:avLst/>
          </a:prstGeom>
          <a:noFill/>
        </p:spPr>
        <p:txBody>
          <a:bodyPr wrap="square" rtlCol="0">
            <a:spAutoFit/>
          </a:bodyPr>
          <a:lstStyle/>
          <a:p>
            <a:r>
              <a:rPr lang="en-US" sz="5400" dirty="0">
                <a:solidFill>
                  <a:srgbClr val="FBCE20"/>
                </a:solidFill>
                <a:latin typeface="Arial" panose="020B0604020202020204" pitchFamily="34" charset="0"/>
                <a:ea typeface="Droid Serif"/>
                <a:cs typeface="Arial" panose="020B0604020202020204" pitchFamily="34" charset="0"/>
                <a:sym typeface="Droid Serif"/>
              </a:rPr>
              <a:t>Yuanhua</a:t>
            </a:r>
            <a:r>
              <a:rPr lang="zh-CN" altLang="en-US" sz="5400" dirty="0">
                <a:solidFill>
                  <a:srgbClr val="FBCE20"/>
                </a:solidFill>
                <a:latin typeface="Arial" panose="020B0604020202020204" pitchFamily="34" charset="0"/>
                <a:ea typeface="Droid Serif"/>
                <a:cs typeface="Arial" panose="020B0604020202020204" pitchFamily="34" charset="0"/>
                <a:sym typeface="Droid Serif"/>
              </a:rPr>
              <a:t> </a:t>
            </a:r>
            <a:r>
              <a:rPr lang="en-US" altLang="zh-CN" sz="5400" dirty="0">
                <a:solidFill>
                  <a:srgbClr val="FBCE20"/>
                </a:solidFill>
                <a:latin typeface="Arial" panose="020B0604020202020204" pitchFamily="34" charset="0"/>
                <a:ea typeface="Droid Serif"/>
                <a:cs typeface="Arial" panose="020B0604020202020204" pitchFamily="34" charset="0"/>
                <a:sym typeface="Droid Serif"/>
              </a:rPr>
              <a:t>Zhao      Yuxuan Gu</a:t>
            </a:r>
          </a:p>
        </p:txBody>
      </p:sp>
      <p:sp>
        <p:nvSpPr>
          <p:cNvPr id="18" name="Shape 68"/>
          <p:cNvSpPr txBox="1"/>
          <p:nvPr/>
        </p:nvSpPr>
        <p:spPr>
          <a:xfrm>
            <a:off x="983772" y="7704700"/>
            <a:ext cx="9157122" cy="9937841"/>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600" dirty="0">
                <a:latin typeface="Arial" panose="020B0604020202020204" pitchFamily="34" charset="0"/>
                <a:ea typeface="Oswald"/>
                <a:cs typeface="Arial" panose="020B0604020202020204" pitchFamily="34" charset="0"/>
                <a:sym typeface="Oswald"/>
              </a:rPr>
              <a:t> </a:t>
            </a:r>
            <a:r>
              <a:rPr lang="en-US" altLang="zh-CN" sz="2600" dirty="0"/>
              <a:t>This project will extend the capabilities of the current CWC PCC data collection system for micro-wind turbines. Specifically, the project will add in a more flexible load option and higher resolution acquisition for characterizing solar cells and thermoelectric generators that would be used for Energy Club outreach activities. The current system collects voltage, current, wind speed, temperature, and pressure to characterize wind turbines. See photos for existing system for characterizing wind turbines.</a:t>
            </a:r>
          </a:p>
          <a:p>
            <a:pPr>
              <a:lnSpc>
                <a:spcPct val="115000"/>
              </a:lnSpc>
            </a:pPr>
            <a:endParaRPr sz="2200" dirty="0">
              <a:latin typeface="Arial" panose="020B0604020202020204" pitchFamily="34" charset="0"/>
              <a:ea typeface="Oswald"/>
              <a:cs typeface="Arial" panose="020B0604020202020204" pitchFamily="34" charset="0"/>
              <a:sym typeface="Oswald"/>
            </a:endParaRPr>
          </a:p>
        </p:txBody>
      </p:sp>
      <p:sp>
        <p:nvSpPr>
          <p:cNvPr id="17" name="Shape 63"/>
          <p:cNvSpPr txBox="1"/>
          <p:nvPr/>
        </p:nvSpPr>
        <p:spPr>
          <a:xfrm>
            <a:off x="1022664" y="6671023"/>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Abstract</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0" dirty="0">
              <a:solidFill>
                <a:srgbClr val="003366"/>
              </a:solidFill>
              <a:latin typeface="Oswald"/>
              <a:ea typeface="Oswald"/>
              <a:cs typeface="Oswald"/>
              <a:sym typeface="Oswald"/>
            </a:endParaRPr>
          </a:p>
        </p:txBody>
      </p:sp>
      <p:pic>
        <p:nvPicPr>
          <p:cNvPr id="21" name="Picture 20"/>
          <p:cNvPicPr>
            <a:picLocks noChangeAspect="1"/>
          </p:cNvPicPr>
          <p:nvPr/>
        </p:nvPicPr>
        <p:blipFill>
          <a:blip r:embed="rId3"/>
          <a:srcRect/>
          <a:stretch>
            <a:fillRect/>
          </a:stretch>
        </p:blipFill>
        <p:spPr>
          <a:xfrm>
            <a:off x="498789" y="525941"/>
            <a:ext cx="4538487" cy="4325744"/>
          </a:xfrm>
          <a:prstGeom prst="rect">
            <a:avLst/>
          </a:prstGeom>
        </p:spPr>
      </p:pic>
      <p:sp>
        <p:nvSpPr>
          <p:cNvPr id="24" name="Shape 63"/>
          <p:cNvSpPr txBox="1"/>
          <p:nvPr/>
        </p:nvSpPr>
        <p:spPr>
          <a:xfrm>
            <a:off x="10615876" y="6605266"/>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Methods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0" dirty="0">
              <a:solidFill>
                <a:srgbClr val="003366"/>
              </a:solidFill>
              <a:latin typeface="Oswald"/>
              <a:ea typeface="Oswald"/>
              <a:cs typeface="Oswald"/>
              <a:sym typeface="Oswald"/>
            </a:endParaRPr>
          </a:p>
        </p:txBody>
      </p:sp>
      <p:sp>
        <p:nvSpPr>
          <p:cNvPr id="29" name="Shape 63"/>
          <p:cNvSpPr txBox="1"/>
          <p:nvPr/>
        </p:nvSpPr>
        <p:spPr>
          <a:xfrm>
            <a:off x="10512798" y="14334997"/>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Results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0" dirty="0">
              <a:solidFill>
                <a:srgbClr val="003366"/>
              </a:solidFill>
              <a:latin typeface="Oswald"/>
              <a:ea typeface="Oswald"/>
              <a:cs typeface="Oswald"/>
              <a:sym typeface="Oswald"/>
            </a:endParaRPr>
          </a:p>
        </p:txBody>
      </p:sp>
      <p:sp>
        <p:nvSpPr>
          <p:cNvPr id="30" name="Shape 68"/>
          <p:cNvSpPr txBox="1"/>
          <p:nvPr/>
        </p:nvSpPr>
        <p:spPr>
          <a:xfrm>
            <a:off x="19497324" y="7961995"/>
            <a:ext cx="20083800" cy="5872625"/>
          </a:xfrm>
          <a:prstGeom prst="rect">
            <a:avLst/>
          </a:prstGeom>
          <a:noFill/>
          <a:ln>
            <a:noFill/>
          </a:ln>
        </p:spPr>
        <p:txBody>
          <a:bodyPr spcFirstLastPara="1" wrap="square" lIns="83806" tIns="83806" rIns="83806" bIns="83806" anchor="t" anchorCtr="0">
            <a:noAutofit/>
          </a:bodyPr>
          <a:lstStyle/>
          <a:p>
            <a:pPr>
              <a:lnSpc>
                <a:spcPct val="115000"/>
              </a:lnSpc>
            </a:pPr>
            <a:endParaRPr sz="2200" dirty="0">
              <a:latin typeface="Arial" panose="020B0604020202020204" pitchFamily="34" charset="0"/>
              <a:ea typeface="Oswald"/>
              <a:cs typeface="Arial" panose="020B0604020202020204" pitchFamily="34" charset="0"/>
              <a:sym typeface="Oswald"/>
            </a:endParaRPr>
          </a:p>
        </p:txBody>
      </p:sp>
      <p:sp>
        <p:nvSpPr>
          <p:cNvPr id="32" name="Shape 68"/>
          <p:cNvSpPr txBox="1"/>
          <p:nvPr/>
        </p:nvSpPr>
        <p:spPr>
          <a:xfrm>
            <a:off x="21618732" y="7961994"/>
            <a:ext cx="17254347" cy="3669174"/>
          </a:xfrm>
          <a:prstGeom prst="rect">
            <a:avLst/>
          </a:prstGeom>
          <a:noFill/>
          <a:ln>
            <a:noFill/>
          </a:ln>
        </p:spPr>
        <p:txBody>
          <a:bodyPr spcFirstLastPara="1" wrap="square" lIns="83806" tIns="83806" rIns="83806" bIns="83806" anchor="t" anchorCtr="0">
            <a:noAutofit/>
          </a:bodyPr>
          <a:lstStyle/>
          <a:p>
            <a:pPr>
              <a:lnSpc>
                <a:spcPct val="115000"/>
              </a:lnSpc>
            </a:pPr>
            <a:endParaRPr sz="2200" dirty="0">
              <a:latin typeface="Arial" panose="020B0604020202020204" pitchFamily="34" charset="0"/>
              <a:ea typeface="Oswald"/>
              <a:cs typeface="Arial" panose="020B0604020202020204" pitchFamily="34" charset="0"/>
              <a:sym typeface="Oswald"/>
            </a:endParaRPr>
          </a:p>
        </p:txBody>
      </p:sp>
      <p:sp>
        <p:nvSpPr>
          <p:cNvPr id="52" name="Rectangle 51"/>
          <p:cNvSpPr/>
          <p:nvPr/>
        </p:nvSpPr>
        <p:spPr>
          <a:xfrm>
            <a:off x="10696468" y="7807635"/>
            <a:ext cx="14036345" cy="6527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a:solidFill>
                <a:schemeClr val="tx1"/>
              </a:solidFill>
              <a:latin typeface="Arial" panose="020B0604020202020204" pitchFamily="34" charset="0"/>
              <a:cs typeface="Arial" panose="020B0604020202020204" pitchFamily="34" charset="0"/>
            </a:endParaRPr>
          </a:p>
          <a:p>
            <a:r>
              <a:rPr lang="en-US" sz="2600" dirty="0">
                <a:solidFill>
                  <a:schemeClr val="tx1"/>
                </a:solidFill>
                <a:latin typeface="Arial" panose="020B0604020202020204" pitchFamily="34" charset="0"/>
                <a:cs typeface="Arial" panose="020B0604020202020204" pitchFamily="34" charset="0"/>
              </a:rPr>
              <a:t>The design includes four subsystems, operating system, solar system, thermoelectric system, and wind power system. The team‘s initial plan was modularization and centralized information. Because this device is entirely composed of electronic components, it is difficult to express the design by calculation, but the team investigated a similar successful design, and with the original system as a reference, it can be seen that the current design is reasonable. In the production process, we used welding technology, electrical technology, programming technology (</a:t>
            </a:r>
            <a:r>
              <a:rPr lang="en-US" sz="2600" dirty="0" err="1">
                <a:solidFill>
                  <a:schemeClr val="tx1"/>
                </a:solidFill>
                <a:latin typeface="Arial" panose="020B0604020202020204" pitchFamily="34" charset="0"/>
                <a:cs typeface="Arial" panose="020B0604020202020204" pitchFamily="34" charset="0"/>
              </a:rPr>
              <a:t>Labview</a:t>
            </a:r>
            <a:r>
              <a:rPr lang="zh-CN" altLang="en-US" sz="2600" dirty="0">
                <a:solidFill>
                  <a:schemeClr val="tx1"/>
                </a:solidFill>
                <a:latin typeface="Arial" panose="020B0604020202020204" pitchFamily="34" charset="0"/>
                <a:cs typeface="Arial" panose="020B0604020202020204" pitchFamily="34" charset="0"/>
              </a:rPr>
              <a:t> </a:t>
            </a:r>
            <a:r>
              <a:rPr lang="en-US" altLang="zh-CN" sz="2600" dirty="0">
                <a:solidFill>
                  <a:schemeClr val="tx1"/>
                </a:solidFill>
                <a:latin typeface="Arial" panose="020B0604020202020204" pitchFamily="34" charset="0"/>
                <a:cs typeface="Arial" panose="020B0604020202020204" pitchFamily="34" charset="0"/>
              </a:rPr>
              <a:t>Vi</a:t>
            </a:r>
            <a:r>
              <a:rPr lang="en-US" sz="2600" dirty="0">
                <a:solidFill>
                  <a:schemeClr val="tx1"/>
                </a:solidFill>
                <a:latin typeface="Arial" panose="020B0604020202020204" pitchFamily="34" charset="0"/>
                <a:cs typeface="Arial" panose="020B0604020202020204" pitchFamily="34" charset="0"/>
              </a:rPr>
              <a:t>), and made CAD.</a:t>
            </a: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dirty="0"/>
          </a:p>
        </p:txBody>
      </p:sp>
      <p:sp>
        <p:nvSpPr>
          <p:cNvPr id="46" name="Shape 63"/>
          <p:cNvSpPr txBox="1"/>
          <p:nvPr/>
        </p:nvSpPr>
        <p:spPr>
          <a:xfrm>
            <a:off x="25139127" y="6671023"/>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Conclusion</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0" dirty="0">
              <a:solidFill>
                <a:srgbClr val="003366"/>
              </a:solidFill>
              <a:latin typeface="Oswald"/>
              <a:ea typeface="Oswald"/>
              <a:cs typeface="Oswald"/>
              <a:sym typeface="Oswald"/>
            </a:endParaRPr>
          </a:p>
        </p:txBody>
      </p:sp>
      <p:sp>
        <p:nvSpPr>
          <p:cNvPr id="48" name="Shape 68"/>
          <p:cNvSpPr txBox="1"/>
          <p:nvPr/>
        </p:nvSpPr>
        <p:spPr>
          <a:xfrm>
            <a:off x="25126427" y="7704701"/>
            <a:ext cx="14149593" cy="7840099"/>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endParaRPr sz="2600" dirty="0">
              <a:latin typeface="Arial" panose="020B0604020202020204" pitchFamily="34" charset="0"/>
              <a:ea typeface="Oswald"/>
              <a:cs typeface="Arial" panose="020B0604020202020204" pitchFamily="34" charset="0"/>
              <a:sym typeface="Oswald"/>
            </a:endParaRPr>
          </a:p>
        </p:txBody>
      </p:sp>
      <p:sp>
        <p:nvSpPr>
          <p:cNvPr id="53" name="Shape 63"/>
          <p:cNvSpPr txBox="1"/>
          <p:nvPr/>
        </p:nvSpPr>
        <p:spPr>
          <a:xfrm>
            <a:off x="25048467" y="16168283"/>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References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0" dirty="0">
              <a:solidFill>
                <a:srgbClr val="003366"/>
              </a:solidFill>
              <a:latin typeface="Oswald"/>
              <a:ea typeface="Oswald"/>
              <a:cs typeface="Oswald"/>
              <a:sym typeface="Oswald"/>
            </a:endParaRPr>
          </a:p>
        </p:txBody>
      </p:sp>
      <p:sp>
        <p:nvSpPr>
          <p:cNvPr id="54" name="Shape 68"/>
          <p:cNvSpPr txBox="1"/>
          <p:nvPr/>
        </p:nvSpPr>
        <p:spPr>
          <a:xfrm>
            <a:off x="25083301" y="17472901"/>
            <a:ext cx="14161517" cy="8031183"/>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600" dirty="0">
                <a:latin typeface="Arial" panose="020B0604020202020204" pitchFamily="34" charset="0"/>
                <a:ea typeface="Oswald"/>
                <a:cs typeface="Arial" panose="020B0604020202020204" pitchFamily="34" charset="0"/>
                <a:sym typeface="Oswald"/>
              </a:rPr>
              <a:t>[1] “Browse standards by collection: </a:t>
            </a:r>
            <a:r>
              <a:rPr lang="en-US" sz="2600" dirty="0" err="1">
                <a:latin typeface="Arial" panose="020B0604020202020204" pitchFamily="34" charset="0"/>
                <a:ea typeface="Oswald"/>
                <a:cs typeface="Arial" panose="020B0604020202020204" pitchFamily="34" charset="0"/>
                <a:sym typeface="Oswald"/>
              </a:rPr>
              <a:t>Ieee</a:t>
            </a:r>
            <a:r>
              <a:rPr lang="en-US" sz="2600" dirty="0">
                <a:latin typeface="Arial" panose="020B0604020202020204" pitchFamily="34" charset="0"/>
                <a:ea typeface="Oswald"/>
                <a:cs typeface="Arial" panose="020B0604020202020204" pitchFamily="34" charset="0"/>
                <a:sym typeface="Oswald"/>
              </a:rPr>
              <a:t> </a:t>
            </a:r>
            <a:r>
              <a:rPr lang="en-US" sz="2600" dirty="0" err="1">
                <a:latin typeface="Arial" panose="020B0604020202020204" pitchFamily="34" charset="0"/>
                <a:ea typeface="Oswald"/>
                <a:cs typeface="Arial" panose="020B0604020202020204" pitchFamily="34" charset="0"/>
                <a:sym typeface="Oswald"/>
              </a:rPr>
              <a:t>xplore</a:t>
            </a:r>
            <a:r>
              <a:rPr lang="en-US" sz="2600" dirty="0">
                <a:latin typeface="Arial" panose="020B0604020202020204" pitchFamily="34" charset="0"/>
                <a:ea typeface="Oswald"/>
                <a:cs typeface="Arial" panose="020B0604020202020204" pitchFamily="34" charset="0"/>
                <a:sym typeface="Oswald"/>
              </a:rPr>
              <a:t>,” Browse Standards by Collection | IEEE Xplore. [Online]. Available: https://</a:t>
            </a:r>
            <a:r>
              <a:rPr lang="en-US" sz="2600" dirty="0" err="1">
                <a:latin typeface="Arial" panose="020B0604020202020204" pitchFamily="34" charset="0"/>
                <a:ea typeface="Oswald"/>
                <a:cs typeface="Arial" panose="020B0604020202020204" pitchFamily="34" charset="0"/>
                <a:sym typeface="Oswald"/>
              </a:rPr>
              <a:t>ieeexplore.ieee.org</a:t>
            </a:r>
            <a:r>
              <a:rPr lang="en-US" sz="2600" dirty="0">
                <a:latin typeface="Arial" panose="020B0604020202020204" pitchFamily="34" charset="0"/>
                <a:ea typeface="Oswald"/>
                <a:cs typeface="Arial" panose="020B0604020202020204" pitchFamily="34" charset="0"/>
                <a:sym typeface="Oswald"/>
              </a:rPr>
              <a:t>/browse/standards/collection/</a:t>
            </a:r>
            <a:r>
              <a:rPr lang="en-US" sz="2600" dirty="0" err="1">
                <a:latin typeface="Arial" panose="020B0604020202020204" pitchFamily="34" charset="0"/>
                <a:ea typeface="Oswald"/>
                <a:cs typeface="Arial" panose="020B0604020202020204" pitchFamily="34" charset="0"/>
                <a:sym typeface="Oswald"/>
              </a:rPr>
              <a:t>ieee</a:t>
            </a:r>
            <a:r>
              <a:rPr lang="en-US" sz="2600" dirty="0">
                <a:latin typeface="Arial" panose="020B0604020202020204" pitchFamily="34" charset="0"/>
                <a:ea typeface="Oswald"/>
                <a:cs typeface="Arial" panose="020B0604020202020204" pitchFamily="34" charset="0"/>
                <a:sym typeface="Oswald"/>
              </a:rPr>
              <a:t>/</a:t>
            </a:r>
            <a:r>
              <a:rPr lang="en-US" sz="2600" dirty="0" err="1">
                <a:latin typeface="Arial" panose="020B0604020202020204" pitchFamily="34" charset="0"/>
                <a:ea typeface="Oswald"/>
                <a:cs typeface="Arial" panose="020B0604020202020204" pitchFamily="34" charset="0"/>
                <a:sym typeface="Oswald"/>
              </a:rPr>
              <a:t>power-and-energy?selectedValue</a:t>
            </a:r>
            <a:r>
              <a:rPr lang="en-US" sz="2600" dirty="0">
                <a:latin typeface="Arial" panose="020B0604020202020204" pitchFamily="34" charset="0"/>
                <a:ea typeface="Oswald"/>
                <a:cs typeface="Arial" panose="020B0604020202020204" pitchFamily="34" charset="0"/>
                <a:sym typeface="Oswald"/>
              </a:rPr>
              <a:t>=Testing%2C+Instrumentation+and+Measurement%2C+and+Metric+Practice&amp;sortType=newest. [Accessed: 03-Aug-2021].</a:t>
            </a:r>
          </a:p>
          <a:p>
            <a:pPr>
              <a:lnSpc>
                <a:spcPct val="115000"/>
              </a:lnSpc>
            </a:pPr>
            <a:r>
              <a:rPr lang="en-US" sz="2600" dirty="0">
                <a:latin typeface="Arial" panose="020B0604020202020204" pitchFamily="34" charset="0"/>
                <a:ea typeface="Oswald"/>
                <a:cs typeface="Arial" panose="020B0604020202020204" pitchFamily="34" charset="0"/>
                <a:sym typeface="Oswald"/>
              </a:rPr>
              <a:t>[</a:t>
            </a:r>
            <a:r>
              <a:rPr lang="en-US" altLang="zh-CN" sz="2600" dirty="0">
                <a:latin typeface="Arial" panose="020B0604020202020204" pitchFamily="34" charset="0"/>
                <a:ea typeface="Oswald"/>
                <a:cs typeface="Arial" panose="020B0604020202020204" pitchFamily="34" charset="0"/>
                <a:sym typeface="Oswald"/>
              </a:rPr>
              <a:t>2</a:t>
            </a:r>
            <a:r>
              <a:rPr lang="en-US" sz="2600" dirty="0">
                <a:latin typeface="Arial" panose="020B0604020202020204" pitchFamily="34" charset="0"/>
                <a:ea typeface="Oswald"/>
                <a:cs typeface="Arial" panose="020B0604020202020204" pitchFamily="34" charset="0"/>
                <a:sym typeface="Oswald"/>
              </a:rPr>
              <a:t>]“Wind Load vs. Wind Speed,” Engineering </a:t>
            </a:r>
            <a:r>
              <a:rPr lang="en-US" sz="2600" dirty="0" err="1">
                <a:latin typeface="Arial" panose="020B0604020202020204" pitchFamily="34" charset="0"/>
                <a:ea typeface="Oswald"/>
                <a:cs typeface="Arial" panose="020B0604020202020204" pitchFamily="34" charset="0"/>
                <a:sym typeface="Oswald"/>
              </a:rPr>
              <a:t>ToolBox</a:t>
            </a:r>
            <a:r>
              <a:rPr lang="en-US" sz="2600" dirty="0">
                <a:latin typeface="Arial" panose="020B0604020202020204" pitchFamily="34" charset="0"/>
                <a:ea typeface="Oswald"/>
                <a:cs typeface="Arial" panose="020B0604020202020204" pitchFamily="34" charset="0"/>
                <a:sym typeface="Oswald"/>
              </a:rPr>
              <a:t>. [Online]. Available: https://</a:t>
            </a:r>
            <a:r>
              <a:rPr lang="en-US" sz="2600" dirty="0" err="1">
                <a:latin typeface="Arial" panose="020B0604020202020204" pitchFamily="34" charset="0"/>
                <a:ea typeface="Oswald"/>
                <a:cs typeface="Arial" panose="020B0604020202020204" pitchFamily="34" charset="0"/>
                <a:sym typeface="Oswald"/>
              </a:rPr>
              <a:t>www.engineeringtoolbox.com</a:t>
            </a:r>
            <a:r>
              <a:rPr lang="en-US" sz="2600" dirty="0">
                <a:latin typeface="Arial" panose="020B0604020202020204" pitchFamily="34" charset="0"/>
                <a:ea typeface="Oswald"/>
                <a:cs typeface="Arial" panose="020B0604020202020204" pitchFamily="34" charset="0"/>
                <a:sym typeface="Oswald"/>
              </a:rPr>
              <a:t>/wind-load-d_1775.html. [Accessed: 18-Jul-2021].</a:t>
            </a:r>
          </a:p>
          <a:p>
            <a:pPr>
              <a:lnSpc>
                <a:spcPct val="115000"/>
              </a:lnSpc>
            </a:pPr>
            <a:r>
              <a:rPr lang="en-US" sz="2600" dirty="0">
                <a:latin typeface="Arial" panose="020B0604020202020204" pitchFamily="34" charset="0"/>
                <a:ea typeface="Oswald"/>
                <a:cs typeface="Arial" panose="020B0604020202020204" pitchFamily="34" charset="0"/>
                <a:sym typeface="Oswald"/>
              </a:rPr>
              <a:t>[</a:t>
            </a:r>
            <a:r>
              <a:rPr lang="en-US" altLang="zh-CN" sz="2600" dirty="0">
                <a:latin typeface="Arial" panose="020B0604020202020204" pitchFamily="34" charset="0"/>
                <a:ea typeface="Oswald"/>
                <a:cs typeface="Arial" panose="020B0604020202020204" pitchFamily="34" charset="0"/>
                <a:sym typeface="Oswald"/>
              </a:rPr>
              <a:t>3</a:t>
            </a:r>
            <a:r>
              <a:rPr lang="en-US" sz="2600" dirty="0">
                <a:latin typeface="Arial" panose="020B0604020202020204" pitchFamily="34" charset="0"/>
                <a:ea typeface="Oswald"/>
                <a:cs typeface="Arial" panose="020B0604020202020204" pitchFamily="34" charset="0"/>
                <a:sym typeface="Oswald"/>
              </a:rPr>
              <a:t>]“Wind Energy Factsheet,” Wind Energy Factsheet | Center for Sustainable Systems. [Online]. Available: https://</a:t>
            </a:r>
            <a:r>
              <a:rPr lang="en-US" sz="2600" dirty="0" err="1">
                <a:latin typeface="Arial" panose="020B0604020202020204" pitchFamily="34" charset="0"/>
                <a:ea typeface="Oswald"/>
                <a:cs typeface="Arial" panose="020B0604020202020204" pitchFamily="34" charset="0"/>
                <a:sym typeface="Oswald"/>
              </a:rPr>
              <a:t>css.umich.edu</a:t>
            </a:r>
            <a:r>
              <a:rPr lang="en-US" sz="2600" dirty="0">
                <a:latin typeface="Arial" panose="020B0604020202020204" pitchFamily="34" charset="0"/>
                <a:ea typeface="Oswald"/>
                <a:cs typeface="Arial" panose="020B0604020202020204" pitchFamily="34" charset="0"/>
                <a:sym typeface="Oswald"/>
              </a:rPr>
              <a:t>/factsheets/wind-energy-factsheet. [Accessed: 18-Jul-2021].</a:t>
            </a:r>
          </a:p>
          <a:p>
            <a:pPr>
              <a:lnSpc>
                <a:spcPct val="115000"/>
              </a:lnSpc>
            </a:pPr>
            <a:r>
              <a:rPr lang="en-US" sz="2600" dirty="0">
                <a:latin typeface="Arial" panose="020B0604020202020204" pitchFamily="34" charset="0"/>
                <a:ea typeface="Oswald"/>
                <a:cs typeface="Arial" panose="020B0604020202020204" pitchFamily="34" charset="0"/>
                <a:sym typeface="Oswald"/>
              </a:rPr>
              <a:t>[</a:t>
            </a:r>
            <a:r>
              <a:rPr lang="en-US" altLang="zh-CN" sz="2600" dirty="0">
                <a:latin typeface="Arial" panose="020B0604020202020204" pitchFamily="34" charset="0"/>
                <a:ea typeface="Oswald"/>
                <a:cs typeface="Arial" panose="020B0604020202020204" pitchFamily="34" charset="0"/>
                <a:sym typeface="Oswald"/>
              </a:rPr>
              <a:t>4</a:t>
            </a:r>
            <a:r>
              <a:rPr lang="en-US" sz="2600" dirty="0">
                <a:latin typeface="Arial" panose="020B0604020202020204" pitchFamily="34" charset="0"/>
                <a:ea typeface="Oswald"/>
                <a:cs typeface="Arial" panose="020B0604020202020204" pitchFamily="34" charset="0"/>
                <a:sym typeface="Oswald"/>
              </a:rPr>
              <a:t>]“Small Wind Guidebook,” </a:t>
            </a:r>
            <a:r>
              <a:rPr lang="en-US" sz="2600" dirty="0" err="1">
                <a:latin typeface="Arial" panose="020B0604020202020204" pitchFamily="34" charset="0"/>
                <a:ea typeface="Oswald"/>
                <a:cs typeface="Arial" panose="020B0604020202020204" pitchFamily="34" charset="0"/>
                <a:sym typeface="Oswald"/>
              </a:rPr>
              <a:t>WINDExchange</a:t>
            </a:r>
            <a:r>
              <a:rPr lang="en-US" sz="2600" dirty="0">
                <a:latin typeface="Arial" panose="020B0604020202020204" pitchFamily="34" charset="0"/>
                <a:ea typeface="Oswald"/>
                <a:cs typeface="Arial" panose="020B0604020202020204" pitchFamily="34" charset="0"/>
                <a:sym typeface="Oswald"/>
              </a:rPr>
              <a:t>. [Online]. Available: https://</a:t>
            </a:r>
            <a:r>
              <a:rPr lang="en-US" sz="2600" dirty="0" err="1">
                <a:latin typeface="Arial" panose="020B0604020202020204" pitchFamily="34" charset="0"/>
                <a:ea typeface="Oswald"/>
                <a:cs typeface="Arial" panose="020B0604020202020204" pitchFamily="34" charset="0"/>
                <a:sym typeface="Oswald"/>
              </a:rPr>
              <a:t>windexchange.energy.gov</a:t>
            </a:r>
            <a:r>
              <a:rPr lang="en-US" sz="2600" dirty="0">
                <a:latin typeface="Arial" panose="020B0604020202020204" pitchFamily="34" charset="0"/>
                <a:ea typeface="Oswald"/>
                <a:cs typeface="Arial" panose="020B0604020202020204" pitchFamily="34" charset="0"/>
                <a:sym typeface="Oswald"/>
              </a:rPr>
              <a:t>/</a:t>
            </a:r>
            <a:r>
              <a:rPr lang="en-US" sz="2600" dirty="0" err="1">
                <a:latin typeface="Arial" panose="020B0604020202020204" pitchFamily="34" charset="0"/>
                <a:ea typeface="Oswald"/>
                <a:cs typeface="Arial" panose="020B0604020202020204" pitchFamily="34" charset="0"/>
                <a:sym typeface="Oswald"/>
              </a:rPr>
              <a:t>small-wind-guidebook#installation</a:t>
            </a:r>
            <a:r>
              <a:rPr lang="en-US" sz="2600" dirty="0">
                <a:latin typeface="Arial" panose="020B0604020202020204" pitchFamily="34" charset="0"/>
                <a:ea typeface="Oswald"/>
                <a:cs typeface="Arial" panose="020B0604020202020204" pitchFamily="34" charset="0"/>
                <a:sym typeface="Oswald"/>
              </a:rPr>
              <a:t>. [Accessed: 18-Jul-2021].</a:t>
            </a:r>
          </a:p>
          <a:p>
            <a:pPr>
              <a:lnSpc>
                <a:spcPct val="115000"/>
              </a:lnSpc>
            </a:pPr>
            <a:r>
              <a:rPr lang="en-US" sz="2600" dirty="0">
                <a:latin typeface="Arial" panose="020B0604020202020204" pitchFamily="34" charset="0"/>
                <a:ea typeface="Oswald"/>
                <a:cs typeface="Arial" panose="020B0604020202020204" pitchFamily="34" charset="0"/>
                <a:sym typeface="Oswald"/>
              </a:rPr>
              <a:t>[</a:t>
            </a:r>
            <a:r>
              <a:rPr lang="en-US" altLang="zh-CN" sz="2600" dirty="0">
                <a:latin typeface="Arial" panose="020B0604020202020204" pitchFamily="34" charset="0"/>
                <a:ea typeface="Oswald"/>
                <a:cs typeface="Arial" panose="020B0604020202020204" pitchFamily="34" charset="0"/>
                <a:sym typeface="Oswald"/>
              </a:rPr>
              <a:t>5</a:t>
            </a:r>
            <a:r>
              <a:rPr lang="en-US" sz="2600" dirty="0">
                <a:latin typeface="Arial" panose="020B0604020202020204" pitchFamily="34" charset="0"/>
                <a:ea typeface="Oswald"/>
                <a:cs typeface="Arial" panose="020B0604020202020204" pitchFamily="34" charset="0"/>
                <a:sym typeface="Oswald"/>
              </a:rPr>
              <a:t>]W. Yu-Ting, L. Chang-Yu and H. Che-Ming, "An Experimental Investigation of Wake Characteristics and Power Generation Efficiency of a Small Wind Turbine under Different Tip Speed Ratios," Energies, vol. 13, (8), pp. 2113, 2020. Available: http://</a:t>
            </a:r>
            <a:r>
              <a:rPr lang="en-US" sz="2600" dirty="0" err="1">
                <a:latin typeface="Arial" panose="020B0604020202020204" pitchFamily="34" charset="0"/>
                <a:ea typeface="Oswald"/>
                <a:cs typeface="Arial" panose="020B0604020202020204" pitchFamily="34" charset="0"/>
                <a:sym typeface="Oswald"/>
              </a:rPr>
              <a:t>search.proquest.com.libproxy.nau.edu</a:t>
            </a:r>
            <a:r>
              <a:rPr lang="en-US" sz="2600" dirty="0">
                <a:latin typeface="Arial" panose="020B0604020202020204" pitchFamily="34" charset="0"/>
                <a:ea typeface="Oswald"/>
                <a:cs typeface="Arial" panose="020B0604020202020204" pitchFamily="34" charset="0"/>
                <a:sym typeface="Oswald"/>
              </a:rPr>
              <a:t>/scholarly-journals/experimental-investigation-wake-characteristics/</a:t>
            </a:r>
            <a:r>
              <a:rPr lang="en-US" sz="2600" dirty="0" err="1">
                <a:latin typeface="Arial" panose="020B0604020202020204" pitchFamily="34" charset="0"/>
                <a:ea typeface="Oswald"/>
                <a:cs typeface="Arial" panose="020B0604020202020204" pitchFamily="34" charset="0"/>
                <a:sym typeface="Oswald"/>
              </a:rPr>
              <a:t>docview</a:t>
            </a:r>
            <a:r>
              <a:rPr lang="en-US" sz="2600" dirty="0">
                <a:latin typeface="Arial" panose="020B0604020202020204" pitchFamily="34" charset="0"/>
                <a:ea typeface="Oswald"/>
                <a:cs typeface="Arial" panose="020B0604020202020204" pitchFamily="34" charset="0"/>
                <a:sym typeface="Oswald"/>
              </a:rPr>
              <a:t>/2395449609/se-2?accountid=12706. DOI: http://</a:t>
            </a:r>
            <a:r>
              <a:rPr lang="en-US" sz="2600" dirty="0" err="1">
                <a:latin typeface="Arial" panose="020B0604020202020204" pitchFamily="34" charset="0"/>
                <a:ea typeface="Oswald"/>
                <a:cs typeface="Arial" panose="020B0604020202020204" pitchFamily="34" charset="0"/>
                <a:sym typeface="Oswald"/>
              </a:rPr>
              <a:t>dx.doi.org.libproxy.nau.edu</a:t>
            </a:r>
            <a:r>
              <a:rPr lang="en-US" sz="2600" dirty="0">
                <a:latin typeface="Arial" panose="020B0604020202020204" pitchFamily="34" charset="0"/>
                <a:ea typeface="Oswald"/>
                <a:cs typeface="Arial" panose="020B0604020202020204" pitchFamily="34" charset="0"/>
                <a:sym typeface="Oswald"/>
              </a:rPr>
              <a:t>/10.3390/en13082113.</a:t>
            </a:r>
          </a:p>
          <a:p>
            <a:pPr>
              <a:lnSpc>
                <a:spcPct val="115000"/>
              </a:lnSpc>
            </a:pPr>
            <a:endParaRPr sz="2200" dirty="0">
              <a:latin typeface="Arial" panose="020B0604020202020204" pitchFamily="34" charset="0"/>
              <a:ea typeface="Oswald"/>
              <a:cs typeface="Arial" panose="020B0604020202020204" pitchFamily="34" charset="0"/>
              <a:sym typeface="Oswald"/>
            </a:endParaRPr>
          </a:p>
        </p:txBody>
      </p:sp>
      <p:sp>
        <p:nvSpPr>
          <p:cNvPr id="55" name="Shape 63"/>
          <p:cNvSpPr txBox="1"/>
          <p:nvPr/>
        </p:nvSpPr>
        <p:spPr>
          <a:xfrm>
            <a:off x="25048467" y="25928851"/>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Acknowledgements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0" dirty="0">
              <a:solidFill>
                <a:srgbClr val="003366"/>
              </a:solidFill>
              <a:latin typeface="Oswald"/>
              <a:ea typeface="Oswald"/>
              <a:cs typeface="Oswald"/>
              <a:sym typeface="Oswald"/>
            </a:endParaRPr>
          </a:p>
        </p:txBody>
      </p:sp>
      <p:sp>
        <p:nvSpPr>
          <p:cNvPr id="56" name="Shape 68"/>
          <p:cNvSpPr txBox="1"/>
          <p:nvPr/>
        </p:nvSpPr>
        <p:spPr>
          <a:xfrm>
            <a:off x="25127203" y="27161245"/>
            <a:ext cx="14161517" cy="3309790"/>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600" dirty="0">
                <a:latin typeface="Arial" panose="020B0604020202020204" pitchFamily="34" charset="0"/>
                <a:ea typeface="Oswald"/>
                <a:cs typeface="Arial" panose="020B0604020202020204" pitchFamily="34" charset="0"/>
                <a:sym typeface="Oswald"/>
              </a:rPr>
              <a:t>Firstly, thank our advisors David </a:t>
            </a:r>
            <a:r>
              <a:rPr lang="en-US" sz="2600" dirty="0" err="1">
                <a:latin typeface="Arial" panose="020B0604020202020204" pitchFamily="34" charset="0"/>
                <a:ea typeface="Oswald"/>
                <a:cs typeface="Arial" panose="020B0604020202020204" pitchFamily="34" charset="0"/>
                <a:sym typeface="Oswald"/>
              </a:rPr>
              <a:t>Trevas</a:t>
            </a:r>
            <a:r>
              <a:rPr lang="en-US" sz="2600" dirty="0">
                <a:latin typeface="Arial" panose="020B0604020202020204" pitchFamily="34" charset="0"/>
                <a:ea typeface="Oswald"/>
                <a:cs typeface="Arial" panose="020B0604020202020204" pitchFamily="34" charset="0"/>
                <a:sym typeface="Oswald"/>
              </a:rPr>
              <a:t> and David Willy. In this stormy and troubled 2021, we have experienced many twists and turns. From the summer when the team had to work online to the fall of the flagstaff epidemic, the project faced multiple difficulties, which were all overcome one by one.</a:t>
            </a:r>
            <a:r>
              <a:rPr lang="zh-CN" altLang="en-US" sz="2600" dirty="0">
                <a:latin typeface="Arial" panose="020B0604020202020204" pitchFamily="34" charset="0"/>
                <a:ea typeface="Oswald"/>
                <a:cs typeface="Arial" panose="020B0604020202020204" pitchFamily="34" charset="0"/>
                <a:sym typeface="Oswald"/>
              </a:rPr>
              <a:t> </a:t>
            </a:r>
            <a:r>
              <a:rPr lang="en-US" altLang="zh-CN" sz="2600" dirty="0">
                <a:latin typeface="Arial" panose="020B0604020202020204" pitchFamily="34" charset="0"/>
                <a:cs typeface="Arial" panose="020B0604020202020204" pitchFamily="34" charset="0"/>
              </a:rPr>
              <a:t>With the help of library 3D printing technology, the support of engineering lab, and many online materials, and the careful guidance of the instructor, we can complete this project. This makes us clearly understand the truth: the Great Wall is not built in a day, nor is it a person.</a:t>
            </a:r>
            <a:endParaRPr sz="2600" dirty="0">
              <a:latin typeface="Arial" panose="020B0604020202020204" pitchFamily="34" charset="0"/>
              <a:ea typeface="Oswald"/>
              <a:cs typeface="Arial" panose="020B0604020202020204" pitchFamily="34" charset="0"/>
              <a:sym typeface="Oswald"/>
            </a:endParaRPr>
          </a:p>
        </p:txBody>
      </p:sp>
      <p:sp>
        <p:nvSpPr>
          <p:cNvPr id="26" name="Shape 68"/>
          <p:cNvSpPr txBox="1"/>
          <p:nvPr/>
        </p:nvSpPr>
        <p:spPr>
          <a:xfrm>
            <a:off x="983772" y="19314087"/>
            <a:ext cx="9079338" cy="9691003"/>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600" dirty="0">
                <a:latin typeface="Arial" panose="020B0604020202020204" pitchFamily="34" charset="0"/>
                <a:ea typeface="Oswald"/>
                <a:cs typeface="Arial" panose="020B0604020202020204" pitchFamily="34" charset="0"/>
                <a:sym typeface="Oswald"/>
              </a:rPr>
              <a:t> </a:t>
            </a:r>
            <a:r>
              <a:rPr lang="en-US" altLang="zh-CN" sz="2600" dirty="0"/>
              <a:t>The customer requested two new sub-systems, and we derived from these two new sub-systems that solar and thermoelectric are needed. The customer is not satisfied with the current equipment, mainly because of the size problem. He did not say clearly but proposed to replace the system with a lighter and smaller raspberry.  We sum up the following six points: easily carry, easily use, easily debug, reliability, solar, thermoelectric. </a:t>
            </a:r>
          </a:p>
          <a:p>
            <a:pPr>
              <a:lnSpc>
                <a:spcPct val="115000"/>
              </a:lnSpc>
            </a:pPr>
            <a:r>
              <a:rPr lang="en-US" altLang="zh-CN" sz="2600" dirty="0"/>
              <a:t>The team believes that the realization of functions is the most important requirement. Among other requirements, "easy to debug" is equally important. In this regard, the team will make efforts in manuals and installation and disassembly. </a:t>
            </a:r>
          </a:p>
          <a:p>
            <a:pPr>
              <a:lnSpc>
                <a:spcPct val="115000"/>
              </a:lnSpc>
            </a:pPr>
            <a:r>
              <a:rPr lang="en-US" altLang="zh-CN" sz="2600" dirty="0"/>
              <a:t>Then we investigated the elements required for a data collection system. Based on these elements, we concluded the following engineering requirements: Weight, size, simple operating system, test interface, modularization, durable, incorporate, rotational Energy, displays a phenomena of engineering. </a:t>
            </a:r>
          </a:p>
          <a:p>
            <a:pPr>
              <a:lnSpc>
                <a:spcPct val="115000"/>
              </a:lnSpc>
            </a:pPr>
            <a:r>
              <a:rPr lang="en-US" altLang="zh-CN" sz="2600" dirty="0"/>
              <a:t>Because this project is a graduate design of mechanical engineering, the team wants to reflect the students' professionalism and professionalism in this project, rather than looking for simpler solutions. The team optimizes the user experience and convenience as much as possible. </a:t>
            </a:r>
          </a:p>
          <a:p>
            <a:pPr lvl="1">
              <a:lnSpc>
                <a:spcPct val="115000"/>
              </a:lnSpc>
            </a:pPr>
            <a:endParaRPr lang="en-US" altLang="zh-CN" sz="2400" dirty="0"/>
          </a:p>
          <a:p>
            <a:pPr>
              <a:lnSpc>
                <a:spcPct val="115000"/>
              </a:lnSpc>
            </a:pPr>
            <a:endParaRPr sz="2200" dirty="0">
              <a:latin typeface="Arial" panose="020B0604020202020204" pitchFamily="34" charset="0"/>
              <a:ea typeface="Oswald"/>
              <a:cs typeface="Arial" panose="020B0604020202020204" pitchFamily="34" charset="0"/>
              <a:sym typeface="Oswald"/>
            </a:endParaRPr>
          </a:p>
        </p:txBody>
      </p:sp>
      <p:sp>
        <p:nvSpPr>
          <p:cNvPr id="27" name="Shape 63"/>
          <p:cNvSpPr txBox="1"/>
          <p:nvPr/>
        </p:nvSpPr>
        <p:spPr>
          <a:xfrm>
            <a:off x="944880" y="18280410"/>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Requirements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0" dirty="0">
              <a:solidFill>
                <a:srgbClr val="003366"/>
              </a:solidFill>
              <a:latin typeface="Oswald"/>
              <a:ea typeface="Oswald"/>
              <a:cs typeface="Oswald"/>
              <a:sym typeface="Oswald"/>
            </a:endParaRPr>
          </a:p>
        </p:txBody>
      </p:sp>
      <p:pic>
        <p:nvPicPr>
          <p:cNvPr id="4" name="图片 3" descr="桌子上的电脑主机&#10;&#10;描述已自动生成"/>
          <p:cNvPicPr>
            <a:picLocks noChangeAspect="1"/>
          </p:cNvPicPr>
          <p:nvPr/>
        </p:nvPicPr>
        <p:blipFill>
          <a:blip r:embed="rId4"/>
          <a:stretch>
            <a:fillRect/>
          </a:stretch>
        </p:blipFill>
        <p:spPr>
          <a:xfrm>
            <a:off x="3664465" y="11631168"/>
            <a:ext cx="5995622" cy="5531873"/>
          </a:xfrm>
          <a:prstGeom prst="rect">
            <a:avLst/>
          </a:prstGeom>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1396" r="25452"/>
          <a:stretch>
            <a:fillRect/>
          </a:stretch>
        </p:blipFill>
        <p:spPr bwMode="auto">
          <a:xfrm>
            <a:off x="10887967" y="10776673"/>
            <a:ext cx="2335605"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7882" r="27063"/>
          <a:stretch>
            <a:fillRect/>
          </a:stretch>
        </p:blipFill>
        <p:spPr bwMode="auto">
          <a:xfrm>
            <a:off x="21981030" y="10365360"/>
            <a:ext cx="2602523" cy="3441700"/>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descr="图形用户界面, 应用程序&#10;&#10;描述已自动生成"/>
          <p:cNvPicPr>
            <a:picLocks noChangeAspect="1"/>
          </p:cNvPicPr>
          <p:nvPr/>
        </p:nvPicPr>
        <p:blipFill rotWithShape="1">
          <a:blip r:embed="rId7"/>
          <a:srcRect l="11846" t="9177" r="53068" b="37283"/>
          <a:stretch>
            <a:fillRect/>
          </a:stretch>
        </p:blipFill>
        <p:spPr>
          <a:xfrm>
            <a:off x="17936308" y="12150076"/>
            <a:ext cx="2005140" cy="1693089"/>
          </a:xfrm>
          <a:prstGeom prst="rect">
            <a:avLst/>
          </a:prstGeom>
        </p:spPr>
      </p:pic>
      <p:pic>
        <p:nvPicPr>
          <p:cNvPr id="11" name="图片 10" descr="图片包含 游戏机, 桌子, 体育, 炉子&#10;&#10;描述已自动生成"/>
          <p:cNvPicPr>
            <a:picLocks noChangeAspect="1"/>
          </p:cNvPicPr>
          <p:nvPr/>
        </p:nvPicPr>
        <p:blipFill>
          <a:blip r:embed="rId8"/>
          <a:stretch>
            <a:fillRect/>
          </a:stretch>
        </p:blipFill>
        <p:spPr>
          <a:xfrm>
            <a:off x="14391213" y="12167129"/>
            <a:ext cx="2311400" cy="1727200"/>
          </a:xfrm>
          <a:prstGeom prst="rect">
            <a:avLst/>
          </a:prstGeom>
        </p:spPr>
      </p:pic>
      <p:sp>
        <p:nvSpPr>
          <p:cNvPr id="5" name="文本框 4"/>
          <p:cNvSpPr txBox="1"/>
          <p:nvPr/>
        </p:nvSpPr>
        <p:spPr>
          <a:xfrm>
            <a:off x="11326856" y="15858399"/>
            <a:ext cx="12287885" cy="4493538"/>
          </a:xfrm>
          <a:prstGeom prst="rect">
            <a:avLst/>
          </a:prstGeom>
          <a:noFill/>
        </p:spPr>
        <p:txBody>
          <a:bodyPr wrap="square" rtlCol="0">
            <a:spAutoFit/>
          </a:bodyPr>
          <a:lstStyle/>
          <a:p>
            <a:r>
              <a:rPr lang="en-US" altLang="zh-CN" sz="2600" dirty="0">
                <a:latin typeface="Arial" panose="020B0604020202020204" pitchFamily="34" charset="0"/>
                <a:cs typeface="Arial" panose="020B0604020202020204" pitchFamily="34" charset="0"/>
              </a:rPr>
              <a:t>The team finally built a complete CWC-PCC system, including four subsystems. Among them, the analysis subsystem collects and records the data signals of each sensor through the NI LabVIEW program on the laptop. The wind power subsystem collects wind speed data through the hot wire wind speed sensor. The operators can use this subsystem to study the relationship between wind speed and voltage generated by the wind turbine. The solar subsystem consists of solar panels and Pyranometers. Through this subsystem, the operators will study the relationship between the light intensity and the voltage generated by the solar panel. The thermoelectric subsystem obtains the temperature difference on both sides of TEG through two thermocouples and compares the temperature difference with the voltage generated by TEG. </a:t>
            </a:r>
          </a:p>
        </p:txBody>
      </p:sp>
      <p:pic>
        <p:nvPicPr>
          <p:cNvPr id="3" name="图片 2" descr="电脑屏幕截图&#10;&#10;描述已自动生成">
            <a:extLst>
              <a:ext uri="{FF2B5EF4-FFF2-40B4-BE49-F238E27FC236}">
                <a16:creationId xmlns:a16="http://schemas.microsoft.com/office/drawing/2014/main" id="{5E5A142C-711A-DB44-AC70-9B4671903319}"/>
              </a:ext>
            </a:extLst>
          </p:cNvPr>
          <p:cNvPicPr>
            <a:picLocks noChangeAspect="1"/>
          </p:cNvPicPr>
          <p:nvPr/>
        </p:nvPicPr>
        <p:blipFill>
          <a:blip r:embed="rId9"/>
          <a:stretch>
            <a:fillRect/>
          </a:stretch>
        </p:blipFill>
        <p:spPr>
          <a:xfrm>
            <a:off x="18083685" y="25406315"/>
            <a:ext cx="5690178" cy="3787525"/>
          </a:xfrm>
          <a:prstGeom prst="rect">
            <a:avLst/>
          </a:prstGeom>
        </p:spPr>
      </p:pic>
      <p:pic>
        <p:nvPicPr>
          <p:cNvPr id="14" name="图片 13" descr="图片包含 游戏机&#10;&#10;描述已自动生成">
            <a:extLst>
              <a:ext uri="{FF2B5EF4-FFF2-40B4-BE49-F238E27FC236}">
                <a16:creationId xmlns:a16="http://schemas.microsoft.com/office/drawing/2014/main" id="{AA3A6389-DFA3-F649-84C8-AD6505BA6341}"/>
              </a:ext>
            </a:extLst>
          </p:cNvPr>
          <p:cNvPicPr>
            <a:picLocks noChangeAspect="1"/>
          </p:cNvPicPr>
          <p:nvPr/>
        </p:nvPicPr>
        <p:blipFill>
          <a:blip r:embed="rId10"/>
          <a:stretch>
            <a:fillRect/>
          </a:stretch>
        </p:blipFill>
        <p:spPr>
          <a:xfrm>
            <a:off x="18030692" y="20647346"/>
            <a:ext cx="5076720" cy="3807540"/>
          </a:xfrm>
          <a:prstGeom prst="rect">
            <a:avLst/>
          </a:prstGeom>
        </p:spPr>
      </p:pic>
      <p:pic>
        <p:nvPicPr>
          <p:cNvPr id="16" name="图片 15" descr="桌子上摆放着一些电子产品&#10;&#10;中度可信度描述已自动生成">
            <a:extLst>
              <a:ext uri="{FF2B5EF4-FFF2-40B4-BE49-F238E27FC236}">
                <a16:creationId xmlns:a16="http://schemas.microsoft.com/office/drawing/2014/main" id="{BB7DC49A-1D3F-514C-8404-EE34131F52E5}"/>
              </a:ext>
            </a:extLst>
          </p:cNvPr>
          <p:cNvPicPr>
            <a:picLocks noChangeAspect="1"/>
          </p:cNvPicPr>
          <p:nvPr/>
        </p:nvPicPr>
        <p:blipFill>
          <a:blip r:embed="rId11"/>
          <a:stretch>
            <a:fillRect/>
          </a:stretch>
        </p:blipFill>
        <p:spPr>
          <a:xfrm>
            <a:off x="11294060" y="25406315"/>
            <a:ext cx="6257106" cy="3784601"/>
          </a:xfrm>
          <a:prstGeom prst="rect">
            <a:avLst/>
          </a:prstGeom>
        </p:spPr>
      </p:pic>
      <p:pic>
        <p:nvPicPr>
          <p:cNvPr id="22" name="图片 21" descr="图片包含 小, 狗, 游戏机, 电脑&#10;&#10;描述已自动生成">
            <a:extLst>
              <a:ext uri="{FF2B5EF4-FFF2-40B4-BE49-F238E27FC236}">
                <a16:creationId xmlns:a16="http://schemas.microsoft.com/office/drawing/2014/main" id="{CB034C1D-6D68-F245-8C32-D01C18D05903}"/>
              </a:ext>
            </a:extLst>
          </p:cNvPr>
          <p:cNvPicPr>
            <a:picLocks noChangeAspect="1"/>
          </p:cNvPicPr>
          <p:nvPr/>
        </p:nvPicPr>
        <p:blipFill>
          <a:blip r:embed="rId12"/>
          <a:stretch>
            <a:fillRect/>
          </a:stretch>
        </p:blipFill>
        <p:spPr>
          <a:xfrm>
            <a:off x="12469989" y="20665535"/>
            <a:ext cx="5076720" cy="3807540"/>
          </a:xfrm>
          <a:prstGeom prst="rect">
            <a:avLst/>
          </a:prstGeom>
        </p:spPr>
      </p:pic>
      <p:pic>
        <p:nvPicPr>
          <p:cNvPr id="25" name="图片 24" descr="图片包含 室内, 桌子, 电脑, 笔记本&#10;&#10;描述已自动生成">
            <a:extLst>
              <a:ext uri="{FF2B5EF4-FFF2-40B4-BE49-F238E27FC236}">
                <a16:creationId xmlns:a16="http://schemas.microsoft.com/office/drawing/2014/main" id="{52FD96DD-8A81-4D42-8923-F123A029034F}"/>
              </a:ext>
            </a:extLst>
          </p:cNvPr>
          <p:cNvPicPr>
            <a:picLocks noChangeAspect="1"/>
          </p:cNvPicPr>
          <p:nvPr/>
        </p:nvPicPr>
        <p:blipFill>
          <a:blip r:embed="rId13"/>
          <a:stretch>
            <a:fillRect/>
          </a:stretch>
        </p:blipFill>
        <p:spPr>
          <a:xfrm>
            <a:off x="32783107" y="8511974"/>
            <a:ext cx="5743939" cy="6225552"/>
          </a:xfrm>
          <a:prstGeom prst="rect">
            <a:avLst/>
          </a:prstGeom>
        </p:spPr>
      </p:pic>
      <p:sp>
        <p:nvSpPr>
          <p:cNvPr id="28" name="文本框 27">
            <a:extLst>
              <a:ext uri="{FF2B5EF4-FFF2-40B4-BE49-F238E27FC236}">
                <a16:creationId xmlns:a16="http://schemas.microsoft.com/office/drawing/2014/main" id="{A481B52D-01F3-9A4C-841F-1A052BE0CBAE}"/>
              </a:ext>
            </a:extLst>
          </p:cNvPr>
          <p:cNvSpPr txBox="1"/>
          <p:nvPr/>
        </p:nvSpPr>
        <p:spPr>
          <a:xfrm>
            <a:off x="25503469" y="7975641"/>
            <a:ext cx="6704492" cy="7417415"/>
          </a:xfrm>
          <a:prstGeom prst="rect">
            <a:avLst/>
          </a:prstGeom>
          <a:noFill/>
        </p:spPr>
        <p:txBody>
          <a:bodyPr wrap="square" rtlCol="0">
            <a:spAutoFit/>
          </a:bodyPr>
          <a:lstStyle/>
          <a:p>
            <a:r>
              <a:rPr lang="en-US" altLang="zh-CN" sz="2800" dirty="0"/>
              <a:t>As a result of the final test, the program runs relatively well. We divided the different test contents into three different parts. The wind power follows the past program with a slight modification. The electric heating energy uses the icon in the result part, and the solar energy is the same as above.</a:t>
            </a:r>
            <a:r>
              <a:rPr lang="zh-CN" altLang="en-US" sz="2800" dirty="0"/>
              <a:t> </a:t>
            </a:r>
            <a:r>
              <a:rPr lang="en-US" altLang="zh-CN" sz="2800" dirty="0"/>
              <a:t>The project added two subsystems to the original equipment, used the remaining jacks properly, maintained the independence of the information collection system, and realized the installation of the test environment.</a:t>
            </a:r>
            <a:r>
              <a:rPr lang="zh-CN" altLang="en-US" sz="2800" dirty="0"/>
              <a:t> </a:t>
            </a:r>
            <a:r>
              <a:rPr lang="en-US" altLang="zh-CN" sz="2800" dirty="0"/>
              <a:t>The whole is more complicated than the original equipment, there are more places to pay attention to, and it also taught the team a lot of new knowledge.</a:t>
            </a:r>
            <a:endParaRPr kumimoji="1" lang="zh-CN" altLang="en-US" sz="260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1093</Words>
  <Application>Microsoft Macintosh PowerPoint</Application>
  <PresentationFormat>自定义</PresentationFormat>
  <Paragraphs>33</Paragraphs>
  <Slides>1</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Arial</vt:lpstr>
      <vt:lpstr>Calibri</vt:lpstr>
      <vt:lpstr>Calibri Light</vt:lpstr>
      <vt:lpstr>Oswald</vt:lpstr>
      <vt:lpstr>Office Theme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33</cp:revision>
  <dcterms:created xsi:type="dcterms:W3CDTF">2018-10-09T15:34:00Z</dcterms:created>
  <dcterms:modified xsi:type="dcterms:W3CDTF">2021-12-02T06:55:03Z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7D8C32E012A2496BA4ECA7EE40133054</vt:lpwstr>
  </property>
  <property fmtid="{D5CDD505-2E9C-101B-9397-08002B2CF9AE}" pid="3" name="KSOProductBuildVer">
    <vt:lpwstr>2052-11.1.0.11045</vt:lpwstr>
  </property>
</Properties>
</file>